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7E"/>
    <a:srgbClr val="FEDFE1"/>
    <a:srgbClr val="66BAB7"/>
    <a:srgbClr val="005CAF"/>
    <a:srgbClr val="DB4D6D"/>
    <a:srgbClr val="C9E7E7"/>
    <a:srgbClr val="FFFFFF"/>
    <a:srgbClr val="073A90"/>
    <a:srgbClr val="034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99" autoAdjust="0"/>
    <p:restoredTop sz="94660"/>
  </p:normalViewPr>
  <p:slideViewPr>
    <p:cSldViewPr snapToGrid="0">
      <p:cViewPr>
        <p:scale>
          <a:sx n="140" d="100"/>
          <a:sy n="140" d="100"/>
        </p:scale>
        <p:origin x="804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krdn.mhlw.go.jp\personal\vol-003\redirects\kawamatah\documents\&#9733;&#35611;&#35441;&#12539;&#25384;&#25334;&#21407;&#31295;\&#20581;&#24247;&#23433;&#20840;&#35506;\&#28797;&#23475;&#32113;&#35336;&#12539;&#36039;&#26009;\&#29105;&#20013;&#3015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krdn.mhlw.go.jp\personal\vol-003\redirects\kawamatah\documents\&#9733;&#35611;&#35441;&#12539;&#25384;&#25334;&#21407;&#31295;\&#20581;&#24247;&#23433;&#20840;&#35506;\&#28797;&#23475;&#32113;&#35336;&#12539;&#36039;&#26009;\&#29105;&#20013;&#30151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休業４日以上の死傷者数</a:t>
            </a:r>
          </a:p>
        </c:rich>
      </c:tx>
      <c:layout>
        <c:manualLayout>
          <c:xMode val="edge"/>
          <c:yMode val="edge"/>
          <c:x val="0.33233253731033152"/>
          <c:y val="0.11776558484876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休業４日以上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9BD5"/>
              </a:solidFill>
              <a:ln w="44450">
                <a:solidFill>
                  <a:srgbClr val="5B9BD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Sheet2!$B$3:$B$9</c:f>
              <c:strCache>
                <c:ptCount val="7"/>
                <c:pt idx="0">
                  <c:v>平成30年</c:v>
                </c:pt>
                <c:pt idx="1">
                  <c:v>令和元年</c:v>
                </c:pt>
                <c:pt idx="2">
                  <c:v>令和２年</c:v>
                </c:pt>
                <c:pt idx="3">
                  <c:v>令和３年</c:v>
                </c:pt>
                <c:pt idx="4">
                  <c:v>令和４年</c:v>
                </c:pt>
                <c:pt idx="5">
                  <c:v>令和５年</c:v>
                </c:pt>
                <c:pt idx="6">
                  <c:v>令和６年</c:v>
                </c:pt>
              </c:strCache>
            </c:strRef>
          </c:cat>
          <c:val>
            <c:numRef>
              <c:f>Sheet2!$C$3:$C$9</c:f>
              <c:numCache>
                <c:formatCode>General</c:formatCode>
                <c:ptCount val="7"/>
                <c:pt idx="0">
                  <c:v>83</c:v>
                </c:pt>
                <c:pt idx="1">
                  <c:v>37</c:v>
                </c:pt>
                <c:pt idx="2">
                  <c:v>56</c:v>
                </c:pt>
                <c:pt idx="3">
                  <c:v>23</c:v>
                </c:pt>
                <c:pt idx="4">
                  <c:v>56</c:v>
                </c:pt>
                <c:pt idx="5">
                  <c:v>50</c:v>
                </c:pt>
                <c:pt idx="6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CC-4F65-902E-71BC5B150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341536"/>
        <c:axId val="724341896"/>
      </c:lineChart>
      <c:catAx>
        <c:axId val="724341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4341896"/>
        <c:crossesAt val="50"/>
        <c:auto val="1"/>
        <c:lblAlgn val="ctr"/>
        <c:lblOffset val="100"/>
        <c:noMultiLvlLbl val="0"/>
      </c:catAx>
      <c:valAx>
        <c:axId val="724341896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43415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死亡者数</a:t>
            </a:r>
          </a:p>
        </c:rich>
      </c:tx>
      <c:layout>
        <c:manualLayout>
          <c:xMode val="edge"/>
          <c:yMode val="edge"/>
          <c:x val="0.36388888888888887"/>
          <c:y val="0.30452694632510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9469816272965881E-2"/>
          <c:y val="0.17861216695128443"/>
          <c:w val="0.9155301837270341"/>
          <c:h val="0.64496299968783855"/>
        </c:manualLayout>
      </c:layout>
      <c:lineChart>
        <c:grouping val="standard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死亡</c:v>
                </c:pt>
              </c:strCache>
            </c:strRef>
          </c:tx>
          <c:spPr>
            <a:ln w="2857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7D31">
                  <a:lumMod val="75000"/>
                </a:srgbClr>
              </a:solidFill>
              <a:ln w="4127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Sheet2!$B$3:$B$9</c:f>
              <c:strCache>
                <c:ptCount val="7"/>
                <c:pt idx="0">
                  <c:v>平成30年</c:v>
                </c:pt>
                <c:pt idx="1">
                  <c:v>令和元年</c:v>
                </c:pt>
                <c:pt idx="2">
                  <c:v>令和２年</c:v>
                </c:pt>
                <c:pt idx="3">
                  <c:v>令和３年</c:v>
                </c:pt>
                <c:pt idx="4">
                  <c:v>令和４年</c:v>
                </c:pt>
                <c:pt idx="5">
                  <c:v>令和５年</c:v>
                </c:pt>
                <c:pt idx="6">
                  <c:v>令和６年</c:v>
                </c:pt>
              </c:strCache>
            </c:strRef>
          </c:cat>
          <c:val>
            <c:numRef>
              <c:f>Sheet2!$D$3:$D$9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75-42E4-B7D8-646EB71D7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340456"/>
        <c:axId val="724342256"/>
      </c:lineChart>
      <c:catAx>
        <c:axId val="72434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4342256"/>
        <c:crossesAt val="0"/>
        <c:auto val="1"/>
        <c:lblAlgn val="ctr"/>
        <c:lblOffset val="100"/>
        <c:noMultiLvlLbl val="0"/>
      </c:catAx>
      <c:valAx>
        <c:axId val="7243422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43404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3645953602234"/>
          <c:y val="5.721355657069125E-2"/>
          <c:w val="0.52732471498242894"/>
          <c:h val="0.869714571128292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6C-4136-8475-E0BA313D6A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6C-4136-8475-E0BA313D6A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6C-4136-8475-E0BA313D6A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6C-4136-8475-E0BA313D6A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6C-4136-8475-E0BA313D6A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6C-4136-8475-E0BA313D6A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B6C-4136-8475-E0BA313D6A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B6C-4136-8475-E0BA313D6A64}"/>
              </c:ext>
            </c:extLst>
          </c:dPt>
          <c:dLbls>
            <c:dLbl>
              <c:idx val="0"/>
              <c:layout>
                <c:manualLayout>
                  <c:x val="-0.17256007924340216"/>
                  <c:y val="0.16650024453439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defRPr>
                    </a:pPr>
                    <a:fld id="{4F73ED3B-9BCF-4F6B-B956-DF912294DE51}" type="CATEGORYNAME">
                      <a:rPr lang="ja-JP" altLang="en-US"/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[分類名]</a:t>
                    </a:fld>
                    <a:r>
                      <a:rPr lang="en-US" altLang="ja-JP" baseline="0" dirty="0"/>
                      <a:t>, </a:t>
                    </a:r>
                    <a:fld id="{81B50ABA-09AB-4726-9516-BEA99598E6AB}" type="VALUE">
                      <a:rPr lang="en-US" altLang="ja-JP" baseline="0" smtClean="0"/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[値]</a:t>
                    </a:fld>
                    <a:r>
                      <a:rPr lang="ja-JP" altLang="en-US" baseline="0" dirty="0"/>
                      <a:t>人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6C-4136-8475-E0BA313D6A64}"/>
                </c:ext>
              </c:extLst>
            </c:dLbl>
            <c:dLbl>
              <c:idx val="1"/>
              <c:layout>
                <c:manualLayout>
                  <c:x val="-0.14527385030820383"/>
                  <c:y val="-8.09057137802936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defRPr>
                    </a:pPr>
                    <a:fld id="{6445C629-3A3E-4535-B816-5E91B0C5572A}" type="CATEGORYNAME">
                      <a:rPr lang="ja-JP" altLang="en-US"/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[分類名]</a:t>
                    </a:fld>
                    <a:r>
                      <a:rPr lang="en-US" altLang="ja-JP" baseline="0"/>
                      <a:t>, </a:t>
                    </a:r>
                    <a:fld id="{3ACA8310-795B-4DD1-8747-566968B73741}" type="VALUE">
                      <a:rPr lang="en-US" altLang="ja-JP" baseline="0" smtClean="0"/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[値]</a:t>
                    </a:fld>
                    <a:r>
                      <a:rPr lang="ja-JP" altLang="en-US" baseline="0"/>
                      <a:t>人</a:t>
                    </a:r>
                  </a:p>
                </c:rich>
              </c:tx>
              <c:spPr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6C-4136-8475-E0BA313D6A64}"/>
                </c:ext>
              </c:extLst>
            </c:dLbl>
            <c:dLbl>
              <c:idx val="2"/>
              <c:layout>
                <c:manualLayout>
                  <c:x val="-6.642060833191377E-3"/>
                  <c:y val="-0.185013683520462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defRPr>
                    </a:pPr>
                    <a:fld id="{48A5E645-AA86-45C5-B774-1B1161BB0793}" type="CATEGORYNAME">
                      <a:rPr lang="ja-JP" altLang="en-US"/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[分類名]</a:t>
                    </a:fld>
                    <a:r>
                      <a:rPr lang="en-US" altLang="ja-JP" baseline="0"/>
                      <a:t>, </a:t>
                    </a:r>
                    <a:fld id="{412164A3-8C85-4C99-B441-2097553CC9AD}" type="VALUE">
                      <a:rPr lang="en-US" altLang="ja-JP" baseline="0" smtClean="0"/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[値]</a:t>
                    </a:fld>
                    <a:r>
                      <a:rPr lang="ja-JP" altLang="en-US" baseline="0"/>
                      <a:t>人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B6C-4136-8475-E0BA313D6A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85EEA8-76AA-4DA4-8460-0E4B151AF5FE}" type="CATEGORYNAME">
                      <a:rPr lang="ja-JP" altLang="en-US"/>
                      <a:pPr/>
                      <a:t>[分類名]</a:t>
                    </a:fld>
                    <a:r>
                      <a:rPr lang="en-US" altLang="ja-JP" baseline="0"/>
                      <a:t>, </a:t>
                    </a:r>
                    <a:fld id="{50A1FD7A-3203-4479-B858-8C45A466B946}" type="VALUE">
                      <a:rPr lang="en-US" altLang="ja-JP" baseline="0" smtClean="0"/>
                      <a:pPr/>
                      <a:t>[値]</a:t>
                    </a:fld>
                    <a:r>
                      <a:rPr lang="ja-JP" altLang="en-US" baseline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B6C-4136-8475-E0BA313D6A64}"/>
                </c:ext>
              </c:extLst>
            </c:dLbl>
            <c:dLbl>
              <c:idx val="4"/>
              <c:layout>
                <c:manualLayout>
                  <c:x val="-2.3972390993003096E-2"/>
                  <c:y val="-1.9066190778451838E-2"/>
                </c:manualLayout>
              </c:layout>
              <c:tx>
                <c:rich>
                  <a:bodyPr/>
                  <a:lstStyle/>
                  <a:p>
                    <a:fld id="{210AB309-C118-48FB-A215-B2F32A78A7B9}" type="CATEGORYNAME">
                      <a:rPr lang="ja-JP" altLang="en-US"/>
                      <a:pPr/>
                      <a:t>[分類名]</a:t>
                    </a:fld>
                    <a:r>
                      <a:rPr lang="en-US" altLang="ja-JP" baseline="0" dirty="0"/>
                      <a:t>, </a:t>
                    </a:r>
                    <a:fld id="{E8040665-393A-4754-B453-09C4CDD2D534}" type="VALUE">
                      <a:rPr lang="en-US" altLang="ja-JP" baseline="0" smtClean="0"/>
                      <a:pPr/>
                      <a:t>[値]</a:t>
                    </a:fld>
                    <a:r>
                      <a:rPr lang="ja-JP" altLang="en-US" baseline="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B6C-4136-8475-E0BA313D6A64}"/>
                </c:ext>
              </c:extLst>
            </c:dLbl>
            <c:dLbl>
              <c:idx val="5"/>
              <c:layout>
                <c:manualLayout>
                  <c:x val="-3.0036530198928699E-2"/>
                  <c:y val="7.50547861104463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defRPr>
                    </a:pPr>
                    <a:fld id="{779C463B-AB21-475F-A681-216DAA78C68E}" type="CATEGORYNAME">
                      <a:rPr lang="zh-TW" altLang="en-US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[分類名]</a:t>
                    </a:fld>
                    <a:r>
                      <a:rPr lang="en-US" altLang="zh-TW" baseline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, </a:t>
                    </a:r>
                    <a:fld id="{5F804205-1CB5-4BFE-A010-24EA7C643AA4}" type="VALUE">
                      <a:rPr lang="en-US" altLang="zh-TW" baseline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pPr>
                        <a:defRPr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defRPr>
                      </a:pPr>
                      <a:t>[値]</a:t>
                    </a:fld>
                    <a:r>
                      <a:rPr lang="zh-TW" altLang="en-US" baseline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人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2567334809683"/>
                      <c:h val="0.19162131507476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B6C-4136-8475-E0BA313D6A64}"/>
                </c:ext>
              </c:extLst>
            </c:dLbl>
            <c:dLbl>
              <c:idx val="6"/>
              <c:layout>
                <c:manualLayout>
                  <c:x val="-5.1281080637732727E-2"/>
                  <c:y val="4.748545800772104E-2"/>
                </c:manualLayout>
              </c:layout>
              <c:tx>
                <c:rich>
                  <a:bodyPr/>
                  <a:lstStyle/>
                  <a:p>
                    <a:fld id="{4EFE8551-BEBD-469B-8174-359092FD2FB9}" type="CATEGORYNAME">
                      <a:rPr lang="ja-JP" altLang="en-US" smtClean="0"/>
                      <a:pPr/>
                      <a:t>[分類名]</a:t>
                    </a:fld>
                    <a:r>
                      <a:rPr lang="en-US" altLang="ja-JP" baseline="0" dirty="0"/>
                      <a:t>, </a:t>
                    </a:r>
                  </a:p>
                  <a:p>
                    <a:fld id="{443916EC-B2D9-4596-BC10-92A0E62F0753}" type="VALUE">
                      <a:rPr lang="en-US" altLang="ja-JP" baseline="0" smtClean="0"/>
                      <a:pPr/>
                      <a:t>[値]</a:t>
                    </a:fld>
                    <a:r>
                      <a:rPr lang="ja-JP" altLang="en-US" baseline="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53209168512105"/>
                      <c:h val="0.174441473033579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B6C-4136-8475-E0BA313D6A64}"/>
                </c:ext>
              </c:extLst>
            </c:dLbl>
            <c:dLbl>
              <c:idx val="7"/>
              <c:layout>
                <c:manualLayout>
                  <c:x val="-4.7024397630268958E-2"/>
                  <c:y val="2.5108999906348531E-2"/>
                </c:manualLayout>
              </c:layout>
              <c:tx>
                <c:rich>
                  <a:bodyPr/>
                  <a:lstStyle/>
                  <a:p>
                    <a:fld id="{3429C43F-8A80-49F1-B4D7-7F39DEFCC40A}" type="CATEGORYNAME">
                      <a:rPr lang="ja-JP" altLang="en-US"/>
                      <a:pPr/>
                      <a:t>[分類名]</a:t>
                    </a:fld>
                    <a:r>
                      <a:rPr lang="en-US" altLang="ja-JP" baseline="0" dirty="0"/>
                      <a:t>, </a:t>
                    </a:r>
                    <a:fld id="{6D015E5D-22C9-46F8-B797-830DF05D75F7}" type="VALUE">
                      <a:rPr lang="en-US" altLang="ja-JP" baseline="0" smtClean="0"/>
                      <a:pPr/>
                      <a:t>[値]</a:t>
                    </a:fld>
                    <a:r>
                      <a:rPr lang="ja-JP" altLang="en-US" baseline="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B6C-4136-8475-E0BA313D6A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'業種別（１月末）'!$G$3:$G$10</c:f>
              <c:strCache>
                <c:ptCount val="8"/>
                <c:pt idx="0">
                  <c:v>製造業</c:v>
                </c:pt>
                <c:pt idx="1">
                  <c:v>建設業</c:v>
                </c:pt>
                <c:pt idx="2">
                  <c:v>運送業</c:v>
                </c:pt>
                <c:pt idx="3">
                  <c:v>商業</c:v>
                </c:pt>
                <c:pt idx="4">
                  <c:v>警備業</c:v>
                </c:pt>
                <c:pt idx="5">
                  <c:v>産業廃棄物処理業</c:v>
                </c:pt>
                <c:pt idx="6">
                  <c:v>ビルメンテナンス業</c:v>
                </c:pt>
                <c:pt idx="7">
                  <c:v>その他</c:v>
                </c:pt>
              </c:strCache>
            </c:strRef>
          </c:cat>
          <c:val>
            <c:numRef>
              <c:f>'業種別（１月末）'!$H$3:$H$10</c:f>
              <c:numCache>
                <c:formatCode>General</c:formatCode>
                <c:ptCount val="8"/>
                <c:pt idx="0">
                  <c:v>15</c:v>
                </c:pt>
                <c:pt idx="1">
                  <c:v>7</c:v>
                </c:pt>
                <c:pt idx="2">
                  <c:v>16</c:v>
                </c:pt>
                <c:pt idx="3">
                  <c:v>3</c:v>
                </c:pt>
                <c:pt idx="4">
                  <c:v>8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6C-4136-8475-E0BA313D6A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'月別（１月末）'!$E$4:$E$7</c:f>
              <c:strCache>
                <c:ptCount val="4"/>
                <c:pt idx="0">
                  <c:v>６月</c:v>
                </c:pt>
                <c:pt idx="1">
                  <c:v>７月</c:v>
                </c:pt>
                <c:pt idx="2">
                  <c:v>８月</c:v>
                </c:pt>
                <c:pt idx="3">
                  <c:v>９月</c:v>
                </c:pt>
              </c:strCache>
            </c:strRef>
          </c:cat>
          <c:val>
            <c:numRef>
              <c:f>'月別（１月末）'!$F$4:$F$7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9-41BD-B620-35812B73ED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4757376"/>
        <c:axId val="1044757736"/>
      </c:barChart>
      <c:catAx>
        <c:axId val="10447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44757736"/>
        <c:crosses val="autoZero"/>
        <c:auto val="1"/>
        <c:lblAlgn val="ctr"/>
        <c:lblOffset val="100"/>
        <c:noMultiLvlLbl val="0"/>
      </c:catAx>
      <c:valAx>
        <c:axId val="104475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44757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92038495188102E-2"/>
          <c:y val="2.5428331875182269E-2"/>
          <c:w val="0.90286351706036749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'年代別（１月末）'!$W$3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'年代別（１月末）'!$V$4:$V$11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cat>
          <c:val>
            <c:numRef>
              <c:f>'年代別（１月末）'!$W$4:$W$11</c:f>
              <c:numCache>
                <c:formatCode>General</c:formatCode>
                <c:ptCount val="8"/>
                <c:pt idx="0">
                  <c:v>1</c:v>
                </c:pt>
                <c:pt idx="1">
                  <c:v>13</c:v>
                </c:pt>
                <c:pt idx="2">
                  <c:v>5</c:v>
                </c:pt>
                <c:pt idx="3">
                  <c:v>9</c:v>
                </c:pt>
                <c:pt idx="4">
                  <c:v>16</c:v>
                </c:pt>
                <c:pt idx="5">
                  <c:v>10</c:v>
                </c:pt>
                <c:pt idx="6">
                  <c:v>10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A-4737-BE49-CD112503E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365824"/>
        <c:axId val="777559472"/>
      </c:barChart>
      <c:catAx>
        <c:axId val="15143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77559472"/>
        <c:crosses val="autoZero"/>
        <c:auto val="1"/>
        <c:lblAlgn val="ctr"/>
        <c:lblOffset val="100"/>
        <c:noMultiLvlLbl val="0"/>
      </c:catAx>
      <c:valAx>
        <c:axId val="777559472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43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88976512358318E-2"/>
          <c:y val="5.8628332047035284E-2"/>
          <c:w val="0.83413026594291961"/>
          <c:h val="0.7177438206283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時間別!$H$1:$H$13</c:f>
              <c:strCache>
                <c:ptCount val="1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その他</c:v>
                </c:pt>
              </c:strCache>
            </c:strRef>
          </c:cat>
          <c:val>
            <c:numRef>
              <c:f>時間別!$I$1:$I$13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10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A-48F6-B65A-84281B0DC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5385240"/>
        <c:axId val="1045384880"/>
      </c:barChart>
      <c:catAx>
        <c:axId val="104538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45384880"/>
        <c:crosses val="autoZero"/>
        <c:auto val="1"/>
        <c:lblAlgn val="ctr"/>
        <c:lblOffset val="100"/>
        <c:noMultiLvlLbl val="0"/>
      </c:catAx>
      <c:valAx>
        <c:axId val="10453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4538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0.04931</cdr:x>
      <cdr:y>0</cdr:y>
    </cdr:from>
    <cdr:to>
      <cdr:x>0.18065</cdr:x>
      <cdr:y>0.09042</cdr:y>
    </cdr:to>
    <cdr:sp macro="" textlink="">
      <cdr:nvSpPr>
        <cdr:cNvPr id="2" name="テキスト ボックス 8">
          <a:extLst xmlns:a="http://schemas.openxmlformats.org/drawingml/2006/main">
            <a:ext uri="{FF2B5EF4-FFF2-40B4-BE49-F238E27FC236}">
              <a16:creationId xmlns:a16="http://schemas.microsoft.com/office/drawing/2014/main" id="{C9A45D00-998E-EB23-7ACC-0ED42043474D}"/>
            </a:ext>
          </a:extLst>
        </cdr:cNvPr>
        <cdr:cNvSpPr txBox="1"/>
      </cdr:nvSpPr>
      <cdr:spPr>
        <a:xfrm xmlns:a="http://schemas.openxmlformats.org/drawingml/2006/main">
          <a:off x="184867" y="-7380724"/>
          <a:ext cx="492443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800" dirty="0"/>
            <a:t>（人）</a:t>
          </a:r>
        </a:p>
      </cdr:txBody>
    </cdr:sp>
  </cdr:relSizeAnchor>
  <cdr:relSizeAnchor xmlns:cdr="http://schemas.openxmlformats.org/drawingml/2006/chartDrawing">
    <cdr:from>
      <cdr:x>0.82916</cdr:x>
      <cdr:y>0.83232</cdr:y>
    </cdr:from>
    <cdr:to>
      <cdr:x>1</cdr:x>
      <cdr:y>1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D822D500-BF35-8952-A6FC-E5C1635936AA}"/>
            </a:ext>
          </a:extLst>
        </cdr:cNvPr>
        <cdr:cNvSpPr txBox="1"/>
      </cdr:nvSpPr>
      <cdr:spPr>
        <a:xfrm xmlns:a="http://schemas.openxmlformats.org/drawingml/2006/main">
          <a:off x="3108821" y="1983268"/>
          <a:ext cx="640555" cy="399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900" dirty="0"/>
            <a:t>（時間帯</a:t>
          </a:r>
          <a:r>
            <a:rPr lang="ja-JP" altLang="en-US" sz="1100" dirty="0"/>
            <a:t>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8663A17-61D8-4E2D-B30C-42BA21F38B77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2902502-F47B-4942-885A-0A54649B0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71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88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64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81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51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39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61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81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0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96CC-A2E2-4492-8401-EBD28E028AA3}" type="datetimeFigureOut">
              <a:rPr kumimoji="1" lang="ja-JP" altLang="en-US" smtClean="0"/>
              <a:t>2025/3/19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03C0-5500-468B-ADFC-404B95319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/>
        </p:nvSpPr>
        <p:spPr>
          <a:xfrm>
            <a:off x="987573" y="403917"/>
            <a:ext cx="4447785" cy="31328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14" b="1" i="0" u="none" strike="noStrike" kern="0" cap="none" spc="27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</a:t>
            </a:r>
            <a:r>
              <a:rPr kumimoji="1" lang="ja-JP" altLang="en-US" sz="1100" b="1" i="0" u="none" strike="noStrike" kern="0" cap="none" spc="27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（令和７年１月末速報値）</a:t>
            </a:r>
            <a:endParaRPr kumimoji="1" lang="en" altLang="ja-JP" sz="1814" b="1" i="0" u="none" strike="noStrike" kern="0" cap="none" spc="2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 txBox="1">
            <a:spLocks/>
          </p:cNvSpPr>
          <p:nvPr/>
        </p:nvSpPr>
        <p:spPr>
          <a:xfrm>
            <a:off x="-121496" y="-160131"/>
            <a:ext cx="6850732" cy="6468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326585" rIns="326585" bIns="130634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altLang="en-US" sz="1814" b="1" i="0" kern="1200" spc="272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/>
              <a:t>埼玉県内の熱中症による労働災害発生状況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 txBox="1">
            <a:spLocks/>
          </p:cNvSpPr>
          <p:nvPr/>
        </p:nvSpPr>
        <p:spPr>
          <a:xfrm>
            <a:off x="5052667" y="427034"/>
            <a:ext cx="15414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22208" y="729338"/>
            <a:ext cx="6605460" cy="9034193"/>
          </a:xfrm>
          <a:prstGeom prst="roundRect">
            <a:avLst>
              <a:gd name="adj" fmla="val 23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れしょう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65" y="54112"/>
            <a:ext cx="1559372" cy="555484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3F01B6B-3255-F149-B12D-7649D201C5A6}"/>
              </a:ext>
            </a:extLst>
          </p:cNvPr>
          <p:cNvSpPr/>
          <p:nvPr/>
        </p:nvSpPr>
        <p:spPr>
          <a:xfrm>
            <a:off x="274198" y="840527"/>
            <a:ext cx="5161160" cy="226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200" b="1" spc="239" dirty="0">
                <a:solidFill>
                  <a:srgbClr val="073A90"/>
                </a:solidFill>
                <a:latin typeface="Meiryo" panose="020B0604030504040204" pitchFamily="34" charset="-128"/>
                <a:ea typeface="Meiryo" panose="020B0604030504040204" pitchFamily="34" charset="-128"/>
                <a:cs typeface="Noto Sans CJK JP DemiLight" charset="-128"/>
              </a:rPr>
              <a:t>埼玉県内の熱中症による労働災害の死亡者数・死傷者数の推移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89C212B-4811-244F-8C11-0637C71D9CC2}"/>
              </a:ext>
            </a:extLst>
          </p:cNvPr>
          <p:cNvCxnSpPr>
            <a:cxnSpLocks/>
          </p:cNvCxnSpPr>
          <p:nvPr/>
        </p:nvCxnSpPr>
        <p:spPr>
          <a:xfrm>
            <a:off x="187355" y="1040157"/>
            <a:ext cx="5248003" cy="24387"/>
          </a:xfrm>
          <a:prstGeom prst="line">
            <a:avLst/>
          </a:prstGeom>
          <a:noFill/>
          <a:ln w="19050" cap="flat" cmpd="sng" algn="ctr">
            <a:solidFill>
              <a:srgbClr val="103185"/>
            </a:solidFill>
            <a:prstDash val="solid"/>
            <a:miter lim="800000"/>
          </a:ln>
          <a:effectLst/>
        </p:spPr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3F01B6B-3255-F149-B12D-7649D201C5A6}"/>
              </a:ext>
            </a:extLst>
          </p:cNvPr>
          <p:cNvSpPr/>
          <p:nvPr/>
        </p:nvSpPr>
        <p:spPr>
          <a:xfrm>
            <a:off x="274198" y="4209111"/>
            <a:ext cx="3295302" cy="2639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591055">
              <a:lnSpc>
                <a:spcPct val="130000"/>
              </a:lnSpc>
              <a:spcAft>
                <a:spcPts val="796"/>
              </a:spcAft>
            </a:pPr>
            <a:r>
              <a:rPr lang="ja-JP" altLang="en-US" sz="1400" b="1" spc="239" dirty="0">
                <a:solidFill>
                  <a:srgbClr val="073A90"/>
                </a:solidFill>
                <a:latin typeface="Meiryo" panose="020B0604030504040204" pitchFamily="34" charset="-128"/>
                <a:ea typeface="Meiryo" panose="020B0604030504040204" pitchFamily="34" charset="-128"/>
                <a:cs typeface="Noto Sans CJK JP DemiLight" charset="-128"/>
              </a:rPr>
              <a:t>令和６年の熱中症の労働災害内訳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89C212B-4811-244F-8C11-0637C71D9CC2}"/>
              </a:ext>
            </a:extLst>
          </p:cNvPr>
          <p:cNvCxnSpPr>
            <a:cxnSpLocks/>
          </p:cNvCxnSpPr>
          <p:nvPr/>
        </p:nvCxnSpPr>
        <p:spPr>
          <a:xfrm>
            <a:off x="201476" y="4496146"/>
            <a:ext cx="3042557" cy="0"/>
          </a:xfrm>
          <a:prstGeom prst="line">
            <a:avLst/>
          </a:prstGeom>
          <a:noFill/>
          <a:ln w="19050" cap="flat" cmpd="sng" algn="ctr">
            <a:solidFill>
              <a:srgbClr val="103185"/>
            </a:solidFill>
            <a:prstDash val="solid"/>
            <a:miter lim="800000"/>
          </a:ln>
          <a:effectLst/>
        </p:spPr>
      </p:cxnSp>
      <p:sp>
        <p:nvSpPr>
          <p:cNvPr id="55" name="テキスト ボックス 1"/>
          <p:cNvSpPr txBox="1">
            <a:spLocks noChangeArrowheads="1"/>
          </p:cNvSpPr>
          <p:nvPr/>
        </p:nvSpPr>
        <p:spPr bwMode="auto">
          <a:xfrm>
            <a:off x="4126525" y="4020196"/>
            <a:ext cx="36000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新型コロナウイルス感染症のり患による労働災害を除く</a:t>
            </a:r>
            <a:endParaRPr kumimoji="1" lang="en-US" altLang="ja-JP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kumimoji="1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：死亡災害報告</a:t>
            </a:r>
          </a:p>
        </p:txBody>
      </p:sp>
      <p:sp>
        <p:nvSpPr>
          <p:cNvPr id="56" name="テキスト ボックス 1"/>
          <p:cNvSpPr txBox="1">
            <a:spLocks noChangeArrowheads="1"/>
          </p:cNvSpPr>
          <p:nvPr/>
        </p:nvSpPr>
        <p:spPr bwMode="auto">
          <a:xfrm>
            <a:off x="1540887" y="9605670"/>
            <a:ext cx="52937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新型コロナウイルス感染症のり患による労働災害を除く　　　　　　　　</a:t>
            </a:r>
            <a:r>
              <a:rPr lang="ja-JP" altLang="en-US" sz="9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kumimoji="1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：死亡災害報告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9427" y="108740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（人）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99283" y="383696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（年）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106" y="4569996"/>
            <a:ext cx="723275" cy="307777"/>
          </a:xfrm>
          <a:prstGeom prst="rect">
            <a:avLst/>
          </a:prstGeom>
          <a:ln w="28575" cap="rnd" cmpd="thickThin">
            <a:solidFill>
              <a:srgbClr val="00206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業種別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7355" y="6983646"/>
            <a:ext cx="800219" cy="276999"/>
          </a:xfrm>
          <a:prstGeom prst="rect">
            <a:avLst/>
          </a:prstGeom>
          <a:ln w="28575" cap="rnd" cmpd="thickThin">
            <a:solidFill>
              <a:srgbClr val="00206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時間帯別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DB43427-44DB-104E-51D6-27518B909320}"/>
              </a:ext>
            </a:extLst>
          </p:cNvPr>
          <p:cNvGrpSpPr/>
          <p:nvPr/>
        </p:nvGrpSpPr>
        <p:grpSpPr>
          <a:xfrm>
            <a:off x="296506" y="1016974"/>
            <a:ext cx="5991156" cy="2993623"/>
            <a:chOff x="4633" y="-40088"/>
            <a:chExt cx="4590060" cy="2522800"/>
          </a:xfrm>
        </p:grpSpPr>
        <p:graphicFrame>
          <p:nvGraphicFramePr>
            <p:cNvPr id="18" name="グラフ 17">
              <a:extLst>
                <a:ext uri="{FF2B5EF4-FFF2-40B4-BE49-F238E27FC236}">
                  <a16:creationId xmlns:a16="http://schemas.microsoft.com/office/drawing/2014/main" id="{6AB08160-69F1-4CAC-D740-D481623068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5288495"/>
                </p:ext>
              </p:extLst>
            </p:nvPr>
          </p:nvGraphicFramePr>
          <p:xfrm>
            <a:off x="4633" y="-40088"/>
            <a:ext cx="4572000" cy="15449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グラフ 18">
              <a:extLst>
                <a:ext uri="{FF2B5EF4-FFF2-40B4-BE49-F238E27FC236}">
                  <a16:creationId xmlns:a16="http://schemas.microsoft.com/office/drawing/2014/main" id="{B67177FF-E216-B9F5-ED14-0EB13E46E2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4876581"/>
                </p:ext>
              </p:extLst>
            </p:nvPr>
          </p:nvGraphicFramePr>
          <p:xfrm>
            <a:off x="22693" y="1335363"/>
            <a:ext cx="4572000" cy="1147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042E6E7-8963-7F9E-AE6C-C4825F2EC05D}"/>
              </a:ext>
            </a:extLst>
          </p:cNvPr>
          <p:cNvSpPr txBox="1"/>
          <p:nvPr/>
        </p:nvSpPr>
        <p:spPr>
          <a:xfrm>
            <a:off x="3828009" y="4553175"/>
            <a:ext cx="543739" cy="307777"/>
          </a:xfrm>
          <a:prstGeom prst="rect">
            <a:avLst/>
          </a:prstGeom>
          <a:ln w="28575" cap="rnd" cmpd="thickThin">
            <a:solidFill>
              <a:srgbClr val="00206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月別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1F075A3-3147-A483-E27F-17E21D3232AA}"/>
              </a:ext>
            </a:extLst>
          </p:cNvPr>
          <p:cNvSpPr txBox="1"/>
          <p:nvPr/>
        </p:nvSpPr>
        <p:spPr>
          <a:xfrm>
            <a:off x="3853109" y="7003482"/>
            <a:ext cx="646331" cy="276999"/>
          </a:xfrm>
          <a:prstGeom prst="rect">
            <a:avLst/>
          </a:prstGeom>
          <a:ln w="28575" cap="rnd" cmpd="thickThin">
            <a:solidFill>
              <a:srgbClr val="00206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年代別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60CC1653-748F-0AEB-25B7-F4FF4D1C4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85364"/>
              </p:ext>
            </p:extLst>
          </p:nvPr>
        </p:nvGraphicFramePr>
        <p:xfrm>
          <a:off x="274198" y="4709947"/>
          <a:ext cx="3962475" cy="240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B54126A-4734-4086-6958-D0476A84F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709998"/>
              </p:ext>
            </p:extLst>
          </p:nvPr>
        </p:nvGraphicFramePr>
        <p:xfrm>
          <a:off x="3884588" y="4940539"/>
          <a:ext cx="2891600" cy="206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C9176C4-807E-1996-934E-7EB291D4D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536794"/>
              </p:ext>
            </p:extLst>
          </p:nvPr>
        </p:nvGraphicFramePr>
        <p:xfrm>
          <a:off x="3853109" y="7489714"/>
          <a:ext cx="2820569" cy="200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75D3AF57-9FC0-8821-C4D2-67DFB6FC2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85877"/>
              </p:ext>
            </p:extLst>
          </p:nvPr>
        </p:nvGraphicFramePr>
        <p:xfrm>
          <a:off x="135212" y="7380724"/>
          <a:ext cx="3749376" cy="238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A45D00-998E-EB23-7ACC-0ED42043474D}"/>
              </a:ext>
            </a:extLst>
          </p:cNvPr>
          <p:cNvSpPr txBox="1"/>
          <p:nvPr/>
        </p:nvSpPr>
        <p:spPr>
          <a:xfrm>
            <a:off x="3997685" y="4933923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（人）</a:t>
            </a: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81F0106F-8B0C-AE45-CA35-011DBEF75E64}"/>
              </a:ext>
            </a:extLst>
          </p:cNvPr>
          <p:cNvSpPr txBox="1"/>
          <p:nvPr/>
        </p:nvSpPr>
        <p:spPr>
          <a:xfrm>
            <a:off x="3853109" y="734130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dirty="0"/>
              <a:t>（人）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000BD6-71B7-9E65-111F-3B2944B16328}"/>
              </a:ext>
            </a:extLst>
          </p:cNvPr>
          <p:cNvSpPr txBox="1"/>
          <p:nvPr/>
        </p:nvSpPr>
        <p:spPr>
          <a:xfrm>
            <a:off x="6224755" y="945301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（歳代）</a:t>
            </a:r>
          </a:p>
        </p:txBody>
      </p:sp>
    </p:spTree>
    <p:extLst>
      <p:ext uri="{BB962C8B-B14F-4D97-AF65-F5344CB8AC3E}">
        <p14:creationId xmlns:p14="http://schemas.microsoft.com/office/powerpoint/2010/main" val="303474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/>
        </p:nvSpPr>
        <p:spPr>
          <a:xfrm>
            <a:off x="0" y="3027"/>
            <a:ext cx="6851561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sz="1814" b="1" i="0" u="none" strike="noStrike" kern="0" cap="none" spc="2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/>
        </p:nvSpPr>
        <p:spPr>
          <a:xfrm>
            <a:off x="4163137" y="0"/>
            <a:ext cx="2694863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ja-JP" sz="1814" b="1" i="0" u="none" strike="noStrike" kern="0" cap="none" spc="2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6850732" cy="827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0" tIns="326585" rIns="326585" bIns="130634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altLang="en-US" sz="1814" b="1" i="0" kern="1200" spc="272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27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 txBox="1">
            <a:spLocks/>
          </p:cNvSpPr>
          <p:nvPr/>
        </p:nvSpPr>
        <p:spPr>
          <a:xfrm>
            <a:off x="5052667" y="427034"/>
            <a:ext cx="15414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  <a:latin typeface="Segoe UI"/>
              <a:ea typeface="メイリオ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82727" y="340129"/>
            <a:ext cx="6608381" cy="9439551"/>
          </a:xfrm>
          <a:prstGeom prst="roundRect">
            <a:avLst>
              <a:gd name="adj" fmla="val 56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令和７年（</a:t>
            </a:r>
            <a:r>
              <a:rPr kumimoji="1" lang="en-US" altLang="ja-JP" dirty="0"/>
              <a:t>2025</a:t>
            </a:r>
            <a:r>
              <a:rPr kumimoji="1" lang="ja-JP" altLang="en-US" dirty="0"/>
              <a:t>年）１月１日以降に報告受付となる労働者死傷病報告について、電子申請による報告が義務付けられます。ただし、電子申請が困難な場合は、当面の間、書面による申請が認められます。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62" y="1856472"/>
            <a:ext cx="644354" cy="64435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16263" y="1426612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次労働災害防止計画の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詳細はこちらへ　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5273" y="36169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熱中症対策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89C212B-4811-244F-8C11-0637C71D9CC2}"/>
              </a:ext>
            </a:extLst>
          </p:cNvPr>
          <p:cNvCxnSpPr>
            <a:cxnSpLocks/>
          </p:cNvCxnSpPr>
          <p:nvPr/>
        </p:nvCxnSpPr>
        <p:spPr>
          <a:xfrm flipV="1">
            <a:off x="212626" y="3957080"/>
            <a:ext cx="6471552" cy="4147"/>
          </a:xfrm>
          <a:prstGeom prst="line">
            <a:avLst/>
          </a:prstGeom>
          <a:noFill/>
          <a:ln w="19050" cap="flat" cmpd="sng" algn="ctr">
            <a:solidFill>
              <a:srgbClr val="103185"/>
            </a:solidFill>
            <a:prstDash val="solid"/>
            <a:miter lim="800000"/>
          </a:ln>
          <a:effectLst/>
        </p:spPr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504D670-34BF-42C5-1AFB-9229BDBF5466}"/>
              </a:ext>
            </a:extLst>
          </p:cNvPr>
          <p:cNvGrpSpPr/>
          <p:nvPr/>
        </p:nvGrpSpPr>
        <p:grpSpPr>
          <a:xfrm>
            <a:off x="432811" y="809559"/>
            <a:ext cx="4619856" cy="1755169"/>
            <a:chOff x="0" y="0"/>
            <a:chExt cx="9906000" cy="685800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1F11279-CC56-D48F-A2DD-C6CD3844D0D5}"/>
                </a:ext>
              </a:extLst>
            </p:cNvPr>
            <p:cNvSpPr/>
            <p:nvPr/>
          </p:nvSpPr>
          <p:spPr>
            <a:xfrm>
              <a:off x="0" y="0"/>
              <a:ext cx="9906000" cy="6858000"/>
            </a:xfrm>
            <a:prstGeom prst="rect">
              <a:avLst/>
            </a:prstGeom>
            <a:gradFill>
              <a:gsLst>
                <a:gs pos="50000">
                  <a:srgbClr val="FFFFFF"/>
                </a:gs>
                <a:gs pos="15000">
                  <a:srgbClr val="FEDFE1"/>
                </a:gs>
                <a:gs pos="0">
                  <a:srgbClr val="FDF3B9"/>
                </a:gs>
                <a:gs pos="85000">
                  <a:srgbClr val="C9E7E7"/>
                </a:gs>
                <a:gs pos="100000">
                  <a:srgbClr val="FDF3B9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D47A716-2471-3221-3C3D-4D186753C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2605"/>
              <a:ext cx="9845494" cy="6589370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3357A033-6E34-BB56-E9B8-31C240ECC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22" y="8344585"/>
            <a:ext cx="2544790" cy="129924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67F3FF5-6DE8-B87E-05D0-6517943D8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13" y="2790355"/>
            <a:ext cx="1831754" cy="701101"/>
          </a:xfrm>
          <a:prstGeom prst="rect">
            <a:avLst/>
          </a:prstGeom>
        </p:spPr>
      </p:pic>
      <p:sp>
        <p:nvSpPr>
          <p:cNvPr id="24" name="角丸四角形 241">
            <a:extLst>
              <a:ext uri="{FF2B5EF4-FFF2-40B4-BE49-F238E27FC236}">
                <a16:creationId xmlns:a16="http://schemas.microsoft.com/office/drawing/2014/main" id="{31CD6943-9D0D-EBD9-03D5-1842086A8FC4}"/>
              </a:ext>
            </a:extLst>
          </p:cNvPr>
          <p:cNvSpPr/>
          <p:nvPr/>
        </p:nvSpPr>
        <p:spPr>
          <a:xfrm>
            <a:off x="745504" y="2991896"/>
            <a:ext cx="1131474" cy="243333"/>
          </a:xfrm>
          <a:prstGeom prst="roundRect">
            <a:avLst>
              <a:gd name="adj" fmla="val 185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3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57" b="0" i="0" u="none" strike="noStrike" kern="1200" cap="none" spc="0" normalizeH="0" baseline="0" noProof="0" dirty="0">
                <a:ln>
                  <a:noFill/>
                </a:ln>
                <a:solidFill>
                  <a:srgbClr val="005982"/>
                </a:solidFill>
                <a:effectLst/>
                <a:uLnTx/>
                <a:uFillTx/>
                <a:latin typeface="游明朝 Demibold" panose="02020600000000000000" pitchFamily="18" charset="-128"/>
                <a:ea typeface="游明朝 Demibold" panose="02020600000000000000" pitchFamily="18" charset="-128"/>
                <a:cs typeface="+mn-cs"/>
              </a:rPr>
              <a:t>熱中症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5192339-6B01-EFB7-DC16-DA62FBA3F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599" y="2763163"/>
            <a:ext cx="2609314" cy="33530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ACE109E-D495-45CA-F9AB-B0658B31F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239" y="3339402"/>
            <a:ext cx="7065417" cy="57537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6805B3A-CDF0-A034-76C4-A206D984823A}"/>
              </a:ext>
            </a:extLst>
          </p:cNvPr>
          <p:cNvSpPr txBox="1"/>
          <p:nvPr/>
        </p:nvSpPr>
        <p:spPr>
          <a:xfrm>
            <a:off x="3349039" y="3602584"/>
            <a:ext cx="781552" cy="190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93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6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R9</a:t>
            </a:r>
            <a:r>
              <a:rPr kumimoji="1" lang="ja-JP" altLang="en-US" sz="6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B88646C-9455-111C-CEF4-40E1BC9E213C}"/>
              </a:ext>
            </a:extLst>
          </p:cNvPr>
          <p:cNvSpPr/>
          <p:nvPr/>
        </p:nvSpPr>
        <p:spPr>
          <a:xfrm>
            <a:off x="2044380" y="2557510"/>
            <a:ext cx="2609318" cy="2057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3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労働局等の具体的な取組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A46C314-4368-3ACF-D81D-3FED0D42B1CE}"/>
              </a:ext>
            </a:extLst>
          </p:cNvPr>
          <p:cNvSpPr/>
          <p:nvPr/>
        </p:nvSpPr>
        <p:spPr>
          <a:xfrm>
            <a:off x="2246735" y="3058541"/>
            <a:ext cx="2216766" cy="2057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3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アウトプット指標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236A8DC-6DF4-427A-988B-F843C18C59BC}"/>
              </a:ext>
            </a:extLst>
          </p:cNvPr>
          <p:cNvSpPr/>
          <p:nvPr/>
        </p:nvSpPr>
        <p:spPr>
          <a:xfrm>
            <a:off x="4497667" y="3058541"/>
            <a:ext cx="2216766" cy="2057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3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アウトカム指標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DB6258B-5A31-33CE-BE63-D12C10F9F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59" y="4077152"/>
            <a:ext cx="2817806" cy="40900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AF628F-18C9-250C-A30B-F306DEE55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917" y="4051023"/>
            <a:ext cx="2876047" cy="40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220</Words>
  <Application>Microsoft Office PowerPoint</Application>
  <PresentationFormat>A4 210 x 297 mm</PresentationFormat>
  <Paragraphs>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UDゴシック</vt:lpstr>
      <vt:lpstr>UD デジタル 教科書体 NK-B</vt:lpstr>
      <vt:lpstr>Meiryo</vt:lpstr>
      <vt:lpstr>Meiryo</vt:lpstr>
      <vt:lpstr>游ゴシック</vt:lpstr>
      <vt:lpstr>游ゴシック Light</vt:lpstr>
      <vt:lpstr>游明朝 Demibold</vt:lpstr>
      <vt:lpstr>Arial</vt:lpstr>
      <vt:lpstr>Calibri</vt:lpstr>
      <vt:lpstr>Calibri Light</vt:lpstr>
      <vt:lpstr>Segoe UI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繁野北斗</dc:creator>
  <cp:lastModifiedBy>嶋田敏晴</cp:lastModifiedBy>
  <cp:revision>80</cp:revision>
  <cp:lastPrinted>2025-03-18T06:05:58Z</cp:lastPrinted>
  <dcterms:created xsi:type="dcterms:W3CDTF">2022-06-02T07:35:45Z</dcterms:created>
  <dcterms:modified xsi:type="dcterms:W3CDTF">2025-03-19T08:10:28Z</dcterms:modified>
</cp:coreProperties>
</file>